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 id="260" r:id="rId7"/>
    <p:sldId id="264" r:id="rId8"/>
    <p:sldId id="261"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0" d="100"/>
          <a:sy n="110" d="100"/>
        </p:scale>
        <p:origin x="-164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D88EF9-0FB5-4074-B0F5-B790B0ED5DFF}"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D88EF9-0FB5-4074-B0F5-B790B0ED5DFF}"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6D88EF9-0FB5-4074-B0F5-B790B0ED5DFF}"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3B31A-9785-4014-AD83-F6383AF4D240}"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6D88EF9-0FB5-4074-B0F5-B790B0ED5DFF}" type="datetimeFigureOut">
              <a:rPr lang="en-US" smtClean="0"/>
              <a:t>10/19/2020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5A3B31A-9785-4014-AD83-F6383AF4D24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D88EF9-0FB5-4074-B0F5-B790B0ED5DFF}"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D88EF9-0FB5-4074-B0F5-B790B0ED5DFF}"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3B31A-9785-4014-AD83-F6383AF4D24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D88EF9-0FB5-4074-B0F5-B790B0ED5DFF}"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D88EF9-0FB5-4074-B0F5-B790B0ED5DFF}" type="datetimeFigureOut">
              <a:rPr lang="en-US" smtClean="0"/>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D88EF9-0FB5-4074-B0F5-B790B0ED5DFF}" type="datetimeFigureOut">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88EF9-0FB5-4074-B0F5-B790B0ED5DFF}" type="datetimeFigureOut">
              <a:rPr lang="en-US" smtClean="0"/>
              <a:t>10/19/2020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D88EF9-0FB5-4074-B0F5-B790B0ED5DFF}"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D88EF9-0FB5-4074-B0F5-B790B0ED5DFF}"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3B31A-9785-4014-AD83-F6383AF4D240}"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D88EF9-0FB5-4074-B0F5-B790B0ED5DFF}"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5A3B31A-9785-4014-AD83-F6383AF4D24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D88EF9-0FB5-4074-B0F5-B790B0ED5DFF}"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D88EF9-0FB5-4074-B0F5-B790B0ED5DFF}"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D88EF9-0FB5-4074-B0F5-B790B0ED5DFF}"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6D88EF9-0FB5-4074-B0F5-B790B0ED5DFF}"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A3B31A-9785-4014-AD83-F6383AF4D240}"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D88EF9-0FB5-4074-B0F5-B790B0ED5DFF}" type="datetimeFigureOut">
              <a:rPr lang="en-US" smtClean="0"/>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D88EF9-0FB5-4074-B0F5-B790B0ED5DFF}" type="datetimeFigureOut">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6D88EF9-0FB5-4074-B0F5-B790B0ED5DFF}" type="datetimeFigureOut">
              <a:rPr lang="en-US" smtClean="0"/>
              <a:t>10/19/2020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A3B31A-9785-4014-AD83-F6383AF4D2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6D88EF9-0FB5-4074-B0F5-B790B0ED5DFF}"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A3B31A-9785-4014-AD83-F6383AF4D240}"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D88EF9-0FB5-4074-B0F5-B790B0ED5DFF}"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A3B31A-9785-4014-AD83-F6383AF4D240}"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6D88EF9-0FB5-4074-B0F5-B790B0ED5DFF}" type="datetimeFigureOut">
              <a:rPr lang="en-US" smtClean="0"/>
              <a:t>10/19/2020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5A3B31A-9785-4014-AD83-F6383AF4D240}"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D88EF9-0FB5-4074-B0F5-B790B0ED5DFF}" type="datetimeFigureOut">
              <a:rPr lang="en-US" smtClean="0"/>
              <a:t>10/19/2020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5A3B31A-9785-4014-AD83-F6383AF4D24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8085-unit 1</a:t>
            </a:r>
            <a:endParaRPr lang="en-US" dirty="0"/>
          </a:p>
        </p:txBody>
      </p:sp>
      <p:sp>
        <p:nvSpPr>
          <p:cNvPr id="3" name="Subtitle 2"/>
          <p:cNvSpPr>
            <a:spLocks noGrp="1"/>
          </p:cNvSpPr>
          <p:nvPr>
            <p:ph type="subTitle" idx="1"/>
          </p:nvPr>
        </p:nvSpPr>
        <p:spPr/>
        <p:txBody>
          <a:bodyPr/>
          <a:lstStyle/>
          <a:p>
            <a:r>
              <a:rPr lang="en-US" dirty="0" smtClean="0"/>
              <a:t>Timing diagram for memory read &amp; memory write cycles</a:t>
            </a:r>
            <a:endParaRPr lang="en-US" dirty="0"/>
          </a:p>
        </p:txBody>
      </p:sp>
    </p:spTree>
    <p:extLst>
      <p:ext uri="{BB962C8B-B14F-4D97-AF65-F5344CB8AC3E}">
        <p14:creationId xmlns:p14="http://schemas.microsoft.com/office/powerpoint/2010/main" val="1450483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INTERRUPT</a:t>
            </a:r>
            <a:endParaRPr lang="en-US" dirty="0"/>
          </a:p>
        </p:txBody>
      </p:sp>
      <p:sp>
        <p:nvSpPr>
          <p:cNvPr id="6" name="Content Placeholder 5"/>
          <p:cNvSpPr>
            <a:spLocks noGrp="1"/>
          </p:cNvSpPr>
          <p:nvPr>
            <p:ph idx="1"/>
          </p:nvPr>
        </p:nvSpPr>
        <p:spPr/>
        <p:txBody>
          <a:bodyPr>
            <a:normAutofit fontScale="70000" lnSpcReduction="20000"/>
          </a:bodyPr>
          <a:lstStyle/>
          <a:p>
            <a:pPr marL="0" indent="0">
              <a:buNone/>
            </a:pPr>
            <a:endParaRPr lang="en-US" dirty="0"/>
          </a:p>
          <a:p>
            <a:endParaRPr lang="en-US" dirty="0"/>
          </a:p>
          <a:p>
            <a:r>
              <a:rPr lang="en-US" dirty="0"/>
              <a:t>The process of interrupting the normal program execution to carry out a specific task/work is referred to as interrupt.</a:t>
            </a:r>
          </a:p>
          <a:p>
            <a:endParaRPr lang="en-US" dirty="0"/>
          </a:p>
          <a:p>
            <a:r>
              <a:rPr lang="en-US" dirty="0"/>
              <a:t>The interrupt is initiated by a signal generated by an external device or by a signal generated internally to the processor.</a:t>
            </a:r>
          </a:p>
          <a:p>
            <a:endParaRPr lang="en-US" dirty="0"/>
          </a:p>
          <a:p>
            <a:r>
              <a:rPr lang="en-US" dirty="0"/>
              <a:t>When a microprocessor receives an interrupt signal is stops executing current normal program, save the status (or content) of various registers in stack and then the processor executes a subroutine /procedure in order to perform the specific task/work requested by the interrupt.</a:t>
            </a:r>
          </a:p>
          <a:p>
            <a:endParaRPr lang="en-US" dirty="0"/>
          </a:p>
          <a:p>
            <a:r>
              <a:rPr lang="en-US" dirty="0"/>
              <a:t>The interrupts are useful for efficient data transfer between processor and peripheral.</a:t>
            </a:r>
          </a:p>
          <a:p>
            <a:endParaRPr lang="en-US" dirty="0"/>
          </a:p>
        </p:txBody>
      </p:sp>
    </p:spTree>
    <p:extLst>
      <p:ext uri="{BB962C8B-B14F-4D97-AF65-F5344CB8AC3E}">
        <p14:creationId xmlns:p14="http://schemas.microsoft.com/office/powerpoint/2010/main" val="242679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Interrupts</a:t>
            </a:r>
            <a:endParaRPr lang="en-US" dirty="0"/>
          </a:p>
        </p:txBody>
      </p:sp>
      <p:sp>
        <p:nvSpPr>
          <p:cNvPr id="3" name="Content Placeholder 2"/>
          <p:cNvSpPr>
            <a:spLocks noGrp="1"/>
          </p:cNvSpPr>
          <p:nvPr>
            <p:ph idx="1"/>
          </p:nvPr>
        </p:nvSpPr>
        <p:spPr/>
        <p:txBody>
          <a:bodyPr>
            <a:normAutofit fontScale="70000" lnSpcReduction="20000"/>
          </a:bodyPr>
          <a:lstStyle/>
          <a:p>
            <a:r>
              <a:rPr lang="en-US" dirty="0"/>
              <a:t>In general the interrupts can be classified in the following three ways.</a:t>
            </a:r>
          </a:p>
          <a:p>
            <a:endParaRPr lang="en-US" dirty="0"/>
          </a:p>
          <a:p>
            <a:r>
              <a:rPr lang="en-US" dirty="0"/>
              <a:t>i.	Hardware and software interrupts</a:t>
            </a:r>
          </a:p>
          <a:p>
            <a:r>
              <a:rPr lang="en-US" dirty="0"/>
              <a:t>ii.	Vectored and non-vectored interrupts</a:t>
            </a:r>
          </a:p>
          <a:p>
            <a:r>
              <a:rPr lang="en-US" dirty="0"/>
              <a:t>iii.	</a:t>
            </a:r>
            <a:r>
              <a:rPr lang="en-US" dirty="0" err="1"/>
              <a:t>Maskable</a:t>
            </a:r>
            <a:r>
              <a:rPr lang="en-US" dirty="0"/>
              <a:t> and non-</a:t>
            </a:r>
            <a:r>
              <a:rPr lang="en-US" dirty="0" err="1"/>
              <a:t>maskable</a:t>
            </a:r>
            <a:r>
              <a:rPr lang="en-US" dirty="0"/>
              <a:t> interrupts</a:t>
            </a:r>
          </a:p>
          <a:p>
            <a:endParaRPr lang="en-US" dirty="0"/>
          </a:p>
          <a:p>
            <a:r>
              <a:rPr lang="en-US" dirty="0"/>
              <a:t>Hardware and software interrupts</a:t>
            </a:r>
          </a:p>
          <a:p>
            <a:endParaRPr lang="en-US" dirty="0"/>
          </a:p>
          <a:p>
            <a:r>
              <a:rPr lang="en-US" dirty="0"/>
              <a:t>The interrupts initiated by external hardware by sending an appropriate signal to the interrupt pin of the microprocessor is called hardware interrupt. The 8085 has five interrupt pins TRAP, RST 7.5, RST 6.5, RST 5.5 and INTR.</a:t>
            </a:r>
          </a:p>
          <a:p>
            <a:endParaRPr lang="en-US" dirty="0"/>
          </a:p>
          <a:p>
            <a:r>
              <a:rPr lang="en-US" dirty="0"/>
              <a:t>The software interrupts are program instructions. These instructions are inserted at derived locations in a program. The software interrupts of 8085 are RST 0, RST 1, RST 2, RST 3, RST 4, RST 5, RST 6 and RST 7.</a:t>
            </a:r>
          </a:p>
          <a:p>
            <a:endParaRPr lang="en-US" dirty="0"/>
          </a:p>
        </p:txBody>
      </p:sp>
    </p:spTree>
    <p:extLst>
      <p:ext uri="{BB962C8B-B14F-4D97-AF65-F5344CB8AC3E}">
        <p14:creationId xmlns:p14="http://schemas.microsoft.com/office/powerpoint/2010/main" val="2455713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Vectored and non-vectored </a:t>
            </a:r>
            <a:endParaRPr lang="en-US" dirty="0"/>
          </a:p>
        </p:txBody>
      </p:sp>
      <p:sp>
        <p:nvSpPr>
          <p:cNvPr id="3" name="Content Placeholder 2"/>
          <p:cNvSpPr>
            <a:spLocks noGrp="1"/>
          </p:cNvSpPr>
          <p:nvPr>
            <p:ph idx="1"/>
          </p:nvPr>
        </p:nvSpPr>
        <p:spPr/>
        <p:txBody>
          <a:bodyPr/>
          <a:lstStyle/>
          <a:p>
            <a:pPr algn="just"/>
            <a:r>
              <a:rPr lang="en-US" dirty="0"/>
              <a:t>	When an interrupt signal is accepted by the microprocessor, if the program control automatically branches to a specific address (called vector address) then the interrupt is called vectored interrupts.</a:t>
            </a:r>
          </a:p>
          <a:p>
            <a:pPr marL="0" indent="0" algn="just">
              <a:buNone/>
            </a:pPr>
            <a:endParaRPr lang="en-US" dirty="0"/>
          </a:p>
          <a:p>
            <a:pPr algn="just"/>
            <a:r>
              <a:rPr lang="en-US" dirty="0"/>
              <a:t>In non-vectored interrupt there is no specific address for storing the interrupt service routine. Hence the interrupting device should give the address of the interrupt service routing.</a:t>
            </a:r>
          </a:p>
          <a:p>
            <a:endParaRPr lang="en-US" dirty="0"/>
          </a:p>
        </p:txBody>
      </p:sp>
    </p:spTree>
    <p:extLst>
      <p:ext uri="{BB962C8B-B14F-4D97-AF65-F5344CB8AC3E}">
        <p14:creationId xmlns:p14="http://schemas.microsoft.com/office/powerpoint/2010/main" val="1481666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Maskable</a:t>
            </a:r>
            <a:r>
              <a:rPr lang="en-US" dirty="0" smtClean="0"/>
              <a:t> and Non-</a:t>
            </a:r>
            <a:r>
              <a:rPr lang="en-US" dirty="0" err="1" smtClean="0"/>
              <a:t>maskable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The processors have the facility for accepting or rejecting hardware interrupts. Programming the processor to reject an interrupt is referred to as masking or disabling and programming the processor to accept an interrupt is referred to as unmasking or enabling.</a:t>
            </a:r>
          </a:p>
          <a:p>
            <a:pPr algn="just"/>
            <a:endParaRPr lang="en-US" dirty="0"/>
          </a:p>
          <a:p>
            <a:pPr algn="just"/>
            <a:r>
              <a:rPr lang="en-US" dirty="0"/>
              <a:t>In 8085 the interrupts RST 7.5, RST 6.5 and RST 5.5 can be masked/unmasked using SIM (set interrupt mask) instruction. All the hardware interrupts except TRAP are disabled by executing DI instruction and they are enabled by EI instruction.</a:t>
            </a:r>
          </a:p>
          <a:p>
            <a:pPr algn="just"/>
            <a:endParaRPr lang="en-US" dirty="0"/>
          </a:p>
          <a:p>
            <a:pPr algn="just"/>
            <a:r>
              <a:rPr lang="en-US" dirty="0"/>
              <a:t>The interrupts whose request can be either accepted or rejected by the processor are called </a:t>
            </a:r>
            <a:r>
              <a:rPr lang="en-US" b="1" i="1" dirty="0" err="1"/>
              <a:t>maskable</a:t>
            </a:r>
            <a:r>
              <a:rPr lang="en-US" b="1" i="1" dirty="0"/>
              <a:t> interrupts</a:t>
            </a:r>
            <a:r>
              <a:rPr lang="en-US" dirty="0"/>
              <a:t> (RST 7.5, RST 6.5 ,RST 5.5  and INTR). The interrupts whose request has to be definitely accepted (or cannot be neglected) by the processor are called </a:t>
            </a:r>
            <a:r>
              <a:rPr lang="en-US" b="1" i="1" dirty="0"/>
              <a:t>non-</a:t>
            </a:r>
            <a:r>
              <a:rPr lang="en-US" b="1" i="1" dirty="0" err="1"/>
              <a:t>maskable</a:t>
            </a:r>
            <a:r>
              <a:rPr lang="en-US" b="1" i="1" dirty="0"/>
              <a:t> interrupts</a:t>
            </a:r>
            <a:r>
              <a:rPr lang="en-US" dirty="0"/>
              <a:t> (TRAP)</a:t>
            </a:r>
          </a:p>
          <a:p>
            <a:pPr algn="just"/>
            <a:r>
              <a:rPr lang="en-US" dirty="0"/>
              <a:t> </a:t>
            </a:r>
          </a:p>
          <a:p>
            <a:endParaRPr lang="en-US" dirty="0"/>
          </a:p>
        </p:txBody>
      </p:sp>
    </p:spTree>
    <p:extLst>
      <p:ext uri="{BB962C8B-B14F-4D97-AF65-F5344CB8AC3E}">
        <p14:creationId xmlns:p14="http://schemas.microsoft.com/office/powerpoint/2010/main" val="3790397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 of the Interrupt</a:t>
            </a:r>
            <a:endParaRPr lang="en-US" dirty="0"/>
          </a:p>
        </p:txBody>
      </p:sp>
      <p:sp>
        <p:nvSpPr>
          <p:cNvPr id="3" name="Content Placeholder 2"/>
          <p:cNvSpPr>
            <a:spLocks noGrp="1"/>
          </p:cNvSpPr>
          <p:nvPr>
            <p:ph idx="1"/>
          </p:nvPr>
        </p:nvSpPr>
        <p:spPr/>
        <p:txBody>
          <a:bodyPr/>
          <a:lstStyle/>
          <a:p>
            <a:r>
              <a:rPr lang="en-US" dirty="0"/>
              <a:t>When all the interrupts are enabled, the priority of hardware interrupts from highest to lowest is </a:t>
            </a:r>
          </a:p>
          <a:p>
            <a:endParaRPr lang="en-US" dirty="0"/>
          </a:p>
          <a:p>
            <a:pPr lvl="0"/>
            <a:r>
              <a:rPr lang="en-US" dirty="0"/>
              <a:t>TRAP ( it is a non-</a:t>
            </a:r>
            <a:r>
              <a:rPr lang="en-US" dirty="0" err="1"/>
              <a:t>maskable</a:t>
            </a:r>
            <a:r>
              <a:rPr lang="en-US" dirty="0"/>
              <a:t> interrupt)</a:t>
            </a:r>
          </a:p>
          <a:p>
            <a:pPr lvl="0"/>
            <a:r>
              <a:rPr lang="en-US" dirty="0"/>
              <a:t>RST 7.5</a:t>
            </a:r>
          </a:p>
          <a:p>
            <a:pPr lvl="0"/>
            <a:r>
              <a:rPr lang="en-US" dirty="0"/>
              <a:t>RST 6.5 </a:t>
            </a:r>
          </a:p>
          <a:p>
            <a:pPr lvl="0"/>
            <a:r>
              <a:rPr lang="en-US" dirty="0"/>
              <a:t>RST 5.5 and </a:t>
            </a:r>
          </a:p>
          <a:p>
            <a:pPr lvl="0"/>
            <a:r>
              <a:rPr lang="en-US" dirty="0"/>
              <a:t>INTR</a:t>
            </a:r>
          </a:p>
          <a:p>
            <a:r>
              <a:rPr lang="en-US" dirty="0"/>
              <a:t> </a:t>
            </a:r>
          </a:p>
          <a:p>
            <a:endParaRPr lang="en-US" dirty="0"/>
          </a:p>
        </p:txBody>
      </p:sp>
    </p:spTree>
    <p:extLst>
      <p:ext uri="{BB962C8B-B14F-4D97-AF65-F5344CB8AC3E}">
        <p14:creationId xmlns:p14="http://schemas.microsoft.com/office/powerpoint/2010/main" val="305987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modes</a:t>
            </a:r>
            <a:endParaRPr lang="en-US" dirty="0"/>
          </a:p>
        </p:txBody>
      </p:sp>
      <p:sp>
        <p:nvSpPr>
          <p:cNvPr id="3" name="Content Placeholder 2"/>
          <p:cNvSpPr>
            <a:spLocks noGrp="1"/>
          </p:cNvSpPr>
          <p:nvPr>
            <p:ph idx="1"/>
          </p:nvPr>
        </p:nvSpPr>
        <p:spPr/>
        <p:txBody>
          <a:bodyPr/>
          <a:lstStyle/>
          <a:p>
            <a:pPr algn="just"/>
            <a:r>
              <a:rPr lang="en-US" dirty="0"/>
              <a:t>Every instruction of a program has to operate on a data. The method specifying the data to be operated by the instructions called addressing. The 8085 supports the following five addressing modes.</a:t>
            </a:r>
          </a:p>
          <a:p>
            <a:pPr lvl="0"/>
            <a:r>
              <a:rPr lang="en-US" dirty="0"/>
              <a:t>Direct addressing</a:t>
            </a:r>
          </a:p>
          <a:p>
            <a:pPr lvl="0"/>
            <a:r>
              <a:rPr lang="en-US" dirty="0"/>
              <a:t>Register addressing</a:t>
            </a:r>
          </a:p>
          <a:p>
            <a:pPr lvl="0"/>
            <a:r>
              <a:rPr lang="en-US" dirty="0"/>
              <a:t>Register indirect addressing</a:t>
            </a:r>
          </a:p>
          <a:p>
            <a:pPr lvl="0"/>
            <a:r>
              <a:rPr lang="en-US" dirty="0"/>
              <a:t>Immediate addressing</a:t>
            </a:r>
          </a:p>
          <a:p>
            <a:pPr lvl="0"/>
            <a:r>
              <a:rPr lang="en-US" dirty="0"/>
              <a:t>Implied addressing/implicit addressing</a:t>
            </a:r>
          </a:p>
          <a:p>
            <a:endParaRPr lang="en-US" dirty="0"/>
          </a:p>
        </p:txBody>
      </p:sp>
    </p:spTree>
    <p:extLst>
      <p:ext uri="{BB962C8B-B14F-4D97-AF65-F5344CB8AC3E}">
        <p14:creationId xmlns:p14="http://schemas.microsoft.com/office/powerpoint/2010/main" val="2756392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b="1" dirty="0" smtClean="0"/>
              <a:t>i) Direct Addressing</a:t>
            </a:r>
          </a:p>
          <a:p>
            <a:r>
              <a:rPr lang="en-US" dirty="0" smtClean="0"/>
              <a:t>In </a:t>
            </a:r>
            <a:r>
              <a:rPr lang="en-US" dirty="0"/>
              <a:t>direct addressing mode, the address of the data is specified in the instruction. The data will be in memory. In this addressing mode, the program instructions and data can be stored in different memory locations.</a:t>
            </a:r>
          </a:p>
          <a:p>
            <a:pPr marL="0" indent="0">
              <a:buNone/>
            </a:pPr>
            <a:r>
              <a:rPr lang="en-US" dirty="0"/>
              <a:t> </a:t>
            </a:r>
          </a:p>
          <a:p>
            <a:r>
              <a:rPr lang="en-US" dirty="0"/>
              <a:t>Example: LDA 1050H	-load the data available in memory location 1050H in accumulator</a:t>
            </a:r>
          </a:p>
          <a:p>
            <a:pPr marL="0" indent="0">
              <a:buNone/>
            </a:pPr>
            <a:r>
              <a:rPr lang="en-US" dirty="0"/>
              <a:t> </a:t>
            </a:r>
          </a:p>
          <a:p>
            <a:r>
              <a:rPr lang="en-US" b="1" i="1" dirty="0"/>
              <a:t>ii) Register addressing</a:t>
            </a:r>
            <a:endParaRPr lang="en-US" dirty="0"/>
          </a:p>
          <a:p>
            <a:endParaRPr lang="en-US" dirty="0"/>
          </a:p>
          <a:p>
            <a:r>
              <a:rPr lang="en-US" dirty="0"/>
              <a:t>	In register addressing mode, the instruction specifies the name of the Register in which the data is available.</a:t>
            </a:r>
          </a:p>
          <a:p>
            <a:endParaRPr lang="en-US" dirty="0"/>
          </a:p>
          <a:p>
            <a:r>
              <a:rPr lang="en-US" dirty="0"/>
              <a:t>Example: MOV A, B	- move the content of B register to A</a:t>
            </a:r>
          </a:p>
          <a:p>
            <a:endParaRPr lang="en-US" dirty="0"/>
          </a:p>
          <a:p>
            <a:r>
              <a:rPr lang="en-US" b="1" i="1" dirty="0"/>
              <a:t>iii) Register indirect addressing</a:t>
            </a:r>
            <a:endParaRPr lang="en-US" dirty="0"/>
          </a:p>
          <a:p>
            <a:endParaRPr lang="en-US" dirty="0"/>
          </a:p>
          <a:p>
            <a:r>
              <a:rPr lang="en-US" dirty="0"/>
              <a:t>	In this mode, the instruction specifies the name of the register in which the address of the data is available. Here the data will be in memory and the address will be in a register pair.</a:t>
            </a:r>
          </a:p>
          <a:p>
            <a:endParaRPr lang="en-US" dirty="0"/>
          </a:p>
          <a:p>
            <a:r>
              <a:rPr lang="en-US" dirty="0"/>
              <a:t>Example:  MOV  A, M	- the memory data addressed by HL pair is moved to A-register</a:t>
            </a:r>
          </a:p>
          <a:p>
            <a:endParaRPr lang="en-US" dirty="0"/>
          </a:p>
        </p:txBody>
      </p:sp>
    </p:spTree>
    <p:extLst>
      <p:ext uri="{BB962C8B-B14F-4D97-AF65-F5344CB8AC3E}">
        <p14:creationId xmlns:p14="http://schemas.microsoft.com/office/powerpoint/2010/main" val="3260793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err="1" smtClean="0"/>
              <a:t>iV</a:t>
            </a:r>
            <a:r>
              <a:rPr lang="en-US" b="1" dirty="0" smtClean="0"/>
              <a:t>) </a:t>
            </a:r>
            <a:r>
              <a:rPr lang="en-US" b="1" dirty="0"/>
              <a:t>Immediate addressing</a:t>
            </a:r>
            <a:endParaRPr lang="en-US" dirty="0"/>
          </a:p>
          <a:p>
            <a:endParaRPr lang="en-US" dirty="0"/>
          </a:p>
          <a:p>
            <a:r>
              <a:rPr lang="en-US" dirty="0"/>
              <a:t>	The data is specified in the instruction itself. The data will be a part of </a:t>
            </a:r>
            <a:r>
              <a:rPr lang="en-US" dirty="0" smtClean="0"/>
              <a:t>the </a:t>
            </a:r>
            <a:r>
              <a:rPr lang="en-US" dirty="0"/>
              <a:t>program instruction.</a:t>
            </a:r>
          </a:p>
          <a:p>
            <a:endParaRPr lang="en-US" dirty="0"/>
          </a:p>
          <a:p>
            <a:r>
              <a:rPr lang="en-US" dirty="0"/>
              <a:t>Example: MVI B, 3EH – move the data 3EH given in the instruction to B register</a:t>
            </a:r>
          </a:p>
          <a:p>
            <a:endParaRPr lang="en-US" dirty="0"/>
          </a:p>
          <a:p>
            <a:r>
              <a:rPr lang="en-US" b="1" dirty="0"/>
              <a:t>v) Implied addressing</a:t>
            </a:r>
            <a:endParaRPr lang="en-US" dirty="0"/>
          </a:p>
          <a:p>
            <a:endParaRPr lang="en-US" dirty="0"/>
          </a:p>
          <a:p>
            <a:r>
              <a:rPr lang="en-US" dirty="0"/>
              <a:t>	The instruction itself specifies the data to operated.</a:t>
            </a:r>
          </a:p>
          <a:p>
            <a:endParaRPr lang="en-US" dirty="0"/>
          </a:p>
          <a:p>
            <a:r>
              <a:rPr lang="en-US" dirty="0"/>
              <a:t>Example: CMA	- complement the content of accumulator.</a:t>
            </a:r>
          </a:p>
          <a:p>
            <a:endParaRPr lang="en-US" dirty="0"/>
          </a:p>
          <a:p>
            <a:endParaRPr lang="en-US" dirty="0"/>
          </a:p>
        </p:txBody>
      </p:sp>
    </p:spTree>
    <p:extLst>
      <p:ext uri="{BB962C8B-B14F-4D97-AF65-F5344CB8AC3E}">
        <p14:creationId xmlns:p14="http://schemas.microsoft.com/office/powerpoint/2010/main" val="3007925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r>
              <a:rPr lang="en-US" dirty="0" smtClean="0"/>
              <a:t>The sequence of operations that a processor has to carry out while executing the instruction is called instruction </a:t>
            </a:r>
            <a:r>
              <a:rPr lang="en-US" dirty="0" err="1" smtClean="0"/>
              <a:t>cylce</a:t>
            </a:r>
            <a:r>
              <a:rPr lang="en-US" dirty="0" smtClean="0"/>
              <a:t>.</a:t>
            </a:r>
          </a:p>
          <a:p>
            <a:pPr algn="just"/>
            <a:r>
              <a:rPr lang="en-US" dirty="0" smtClean="0"/>
              <a:t>Each instruction cycle of a processor in turn consists of a number of machine cycles.</a:t>
            </a:r>
          </a:p>
          <a:p>
            <a:pPr algn="just"/>
            <a:r>
              <a:rPr lang="en-US" dirty="0" smtClean="0"/>
              <a:t>The machine cycles are the basic operations performed by the processor.</a:t>
            </a:r>
          </a:p>
          <a:p>
            <a:pPr algn="just"/>
            <a:r>
              <a:rPr lang="en-US" dirty="0" smtClean="0"/>
              <a:t>To execute an instruction, the processor executes one or more machine cycles in a particular sequence.</a:t>
            </a:r>
          </a:p>
          <a:p>
            <a:pPr algn="just"/>
            <a:r>
              <a:rPr lang="en-US" dirty="0" smtClean="0"/>
              <a:t>The machine cycles of a processor are also called processor cycles. The manufactures of microprocessors define the timings and status of various signals during the processor cycles.</a:t>
            </a:r>
            <a:endParaRPr lang="en-US" dirty="0"/>
          </a:p>
        </p:txBody>
      </p:sp>
      <p:sp>
        <p:nvSpPr>
          <p:cNvPr id="3" name="Title 2"/>
          <p:cNvSpPr>
            <a:spLocks noGrp="1"/>
          </p:cNvSpPr>
          <p:nvPr>
            <p:ph type="title"/>
          </p:nvPr>
        </p:nvSpPr>
        <p:spPr/>
        <p:txBody>
          <a:bodyPr/>
          <a:lstStyle/>
          <a:p>
            <a:r>
              <a:rPr lang="en-US" dirty="0" smtClean="0"/>
              <a:t>Processor cycles</a:t>
            </a:r>
            <a:endParaRPr lang="en-US" dirty="0"/>
          </a:p>
        </p:txBody>
      </p:sp>
    </p:spTree>
    <p:extLst>
      <p:ext uri="{BB962C8B-B14F-4D97-AF65-F5344CB8AC3E}">
        <p14:creationId xmlns:p14="http://schemas.microsoft.com/office/powerpoint/2010/main" val="2910311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general, the instruction cycle of an instruction can be divided into two sub cycles.</a:t>
            </a:r>
          </a:p>
          <a:p>
            <a:r>
              <a:rPr lang="en-US" dirty="0" smtClean="0"/>
              <a:t>1) Fetch cycle</a:t>
            </a:r>
          </a:p>
          <a:p>
            <a:r>
              <a:rPr lang="en-US" dirty="0" smtClean="0"/>
              <a:t>2) Execute cycle</a:t>
            </a:r>
          </a:p>
          <a:p>
            <a:pPr marL="0" indent="0">
              <a:buNone/>
            </a:pPr>
            <a:r>
              <a:rPr lang="en-US" dirty="0" smtClean="0"/>
              <a:t>The fetch cycle is executed to fetch the </a:t>
            </a:r>
            <a:r>
              <a:rPr lang="en-US" dirty="0" err="1" smtClean="0"/>
              <a:t>opcode</a:t>
            </a:r>
            <a:r>
              <a:rPr lang="en-US" dirty="0" smtClean="0"/>
              <a:t> from memory and the execute cycle is executed to decode the instruction and to perform the work specified by the instruction.</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089768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The 8085 microprocessor has seven basic machine cycles. They are as follows.</a:t>
            </a:r>
          </a:p>
          <a:p>
            <a:r>
              <a:rPr lang="en-US" dirty="0" smtClean="0"/>
              <a:t>1) </a:t>
            </a:r>
            <a:r>
              <a:rPr lang="en-US" dirty="0" err="1" smtClean="0"/>
              <a:t>Opcode</a:t>
            </a:r>
            <a:r>
              <a:rPr lang="en-US" dirty="0" smtClean="0"/>
              <a:t> fetch cycle (4T 0r 6T)</a:t>
            </a:r>
          </a:p>
          <a:p>
            <a:r>
              <a:rPr lang="en-US" dirty="0" smtClean="0"/>
              <a:t>2) Memory read cycle (3T)</a:t>
            </a:r>
          </a:p>
          <a:p>
            <a:r>
              <a:rPr lang="en-US" dirty="0" smtClean="0"/>
              <a:t>3) Memory write cycle(3T)</a:t>
            </a:r>
          </a:p>
          <a:p>
            <a:r>
              <a:rPr lang="en-US" dirty="0" smtClean="0"/>
              <a:t>4) IO read cycle (3T)</a:t>
            </a:r>
          </a:p>
          <a:p>
            <a:r>
              <a:rPr lang="en-US" dirty="0" smtClean="0"/>
              <a:t>5) IO write cycle(3T)</a:t>
            </a:r>
          </a:p>
          <a:p>
            <a:r>
              <a:rPr lang="en-US" dirty="0" smtClean="0"/>
              <a:t>6) Interrupt acknowledge cycle (6T or 12T)</a:t>
            </a:r>
          </a:p>
          <a:p>
            <a:r>
              <a:rPr lang="en-US" dirty="0" smtClean="0"/>
              <a:t>7) Bus idle cycle (2T or 3T)</a:t>
            </a:r>
            <a:endParaRPr lang="en-US" dirty="0"/>
          </a:p>
        </p:txBody>
      </p:sp>
      <p:sp>
        <p:nvSpPr>
          <p:cNvPr id="3" name="Title 2"/>
          <p:cNvSpPr>
            <a:spLocks noGrp="1"/>
          </p:cNvSpPr>
          <p:nvPr>
            <p:ph type="title"/>
          </p:nvPr>
        </p:nvSpPr>
        <p:spPr/>
        <p:txBody>
          <a:bodyPr/>
          <a:lstStyle/>
          <a:p>
            <a:r>
              <a:rPr lang="en-US" dirty="0" smtClean="0"/>
              <a:t>Machine cycles of 8085</a:t>
            </a:r>
            <a:endParaRPr lang="en-US" dirty="0"/>
          </a:p>
        </p:txBody>
      </p:sp>
    </p:spTree>
    <p:extLst>
      <p:ext uri="{BB962C8B-B14F-4D97-AF65-F5344CB8AC3E}">
        <p14:creationId xmlns:p14="http://schemas.microsoft.com/office/powerpoint/2010/main" val="1908544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sz="quarter" idx="13"/>
          </p:nvPr>
        </p:nvSpPr>
        <p:spPr/>
        <p:txBody>
          <a:bodyPr>
            <a:normAutofit fontScale="92500" lnSpcReduction="10000"/>
          </a:bodyPr>
          <a:lstStyle/>
          <a:p>
            <a:pPr algn="just"/>
            <a:r>
              <a:rPr lang="en-US" dirty="0" smtClean="0"/>
              <a:t>The processor takes a definite time to execute the machine cycles. The time taken by the processor to execute a machine cycle is expressed in T states.</a:t>
            </a:r>
          </a:p>
          <a:p>
            <a:pPr algn="just"/>
            <a:r>
              <a:rPr lang="en-US" dirty="0" smtClean="0"/>
              <a:t>One T-state is equal to the time period of the internal clock signal of the processor.</a:t>
            </a:r>
            <a:endParaRPr lang="en-US" dirty="0"/>
          </a:p>
        </p:txBody>
      </p:sp>
      <p:sp>
        <p:nvSpPr>
          <p:cNvPr id="7" name="AutoShape 2" descr="Timing Diagram and machine cycles of 8085 Microprocess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18624"/>
          <a:stretch/>
        </p:blipFill>
        <p:spPr bwMode="auto">
          <a:xfrm>
            <a:off x="5257800" y="3429000"/>
            <a:ext cx="2933700" cy="127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0144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276600"/>
            <a:ext cx="608647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4500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ontent Placeholder 3"/>
          <p:cNvSpPr>
            <a:spLocks noGrp="1"/>
          </p:cNvSpPr>
          <p:nvPr>
            <p:ph sz="half" idx="1"/>
          </p:nvPr>
        </p:nvSpPr>
        <p:spPr>
          <a:xfrm>
            <a:off x="271329" y="1905000"/>
            <a:ext cx="4648200" cy="4495800"/>
          </a:xfrm>
        </p:spPr>
        <p:txBody>
          <a:bodyPr>
            <a:noAutofit/>
          </a:bodyPr>
          <a:lstStyle/>
          <a:p>
            <a:pPr marL="0" indent="0">
              <a:buNone/>
            </a:pPr>
            <a:r>
              <a:rPr lang="en-US" sz="1100" dirty="0" err="1" smtClean="0"/>
              <a:t>Opcode</a:t>
            </a:r>
            <a:r>
              <a:rPr lang="en-US" sz="1100" dirty="0" smtClean="0"/>
              <a:t> Fetch</a:t>
            </a:r>
          </a:p>
          <a:p>
            <a:r>
              <a:rPr lang="en-US" sz="1100" dirty="0" smtClean="0"/>
              <a:t>This cycle is used to fetch the </a:t>
            </a:r>
            <a:r>
              <a:rPr lang="en-US" sz="1100" dirty="0" err="1" smtClean="0"/>
              <a:t>opcode</a:t>
            </a:r>
            <a:r>
              <a:rPr lang="en-US" sz="1100" dirty="0" smtClean="0"/>
              <a:t> from the memory</a:t>
            </a:r>
          </a:p>
          <a:p>
            <a:r>
              <a:rPr lang="en-US" sz="1100" dirty="0" smtClean="0"/>
              <a:t>This is the first </a:t>
            </a:r>
            <a:r>
              <a:rPr lang="en-US" sz="1100" dirty="0" err="1" smtClean="0"/>
              <a:t>maschine</a:t>
            </a:r>
            <a:r>
              <a:rPr lang="en-US" sz="1100" dirty="0" smtClean="0"/>
              <a:t> cycle of every instruction</a:t>
            </a:r>
          </a:p>
          <a:p>
            <a:r>
              <a:rPr lang="en-US" sz="1100" dirty="0" smtClean="0"/>
              <a:t>It is a compulsory machine cycle</a:t>
            </a:r>
          </a:p>
          <a:p>
            <a:r>
              <a:rPr lang="en-US" sz="1100" dirty="0" smtClean="0"/>
              <a:t>It is generally of 4T states.</a:t>
            </a:r>
          </a:p>
          <a:p>
            <a:endParaRPr lang="en-US" sz="1100" dirty="0" smtClean="0"/>
          </a:p>
          <a:p>
            <a:pPr marL="0" indent="0">
              <a:buNone/>
            </a:pPr>
            <a:r>
              <a:rPr lang="en-US" sz="1100" dirty="0" smtClean="0">
                <a:solidFill>
                  <a:srgbClr val="FF0000"/>
                </a:solidFill>
              </a:rPr>
              <a:t>During T1</a:t>
            </a:r>
          </a:p>
          <a:p>
            <a:pPr marL="0" indent="0">
              <a:buNone/>
            </a:pPr>
            <a:r>
              <a:rPr lang="en-US" sz="1100" dirty="0" smtClean="0"/>
              <a:t>A</a:t>
            </a:r>
            <a:r>
              <a:rPr lang="en-US" sz="1100" baseline="-25000" dirty="0" smtClean="0"/>
              <a:t>15</a:t>
            </a:r>
            <a:r>
              <a:rPr lang="en-US" sz="1100" dirty="0" smtClean="0"/>
              <a:t>-A</a:t>
            </a:r>
            <a:r>
              <a:rPr lang="en-US" sz="1100" baseline="-25000" dirty="0" smtClean="0"/>
              <a:t>8</a:t>
            </a:r>
            <a:r>
              <a:rPr lang="en-US" sz="1100" dirty="0" smtClean="0"/>
              <a:t> contains the higher byte of the address</a:t>
            </a:r>
          </a:p>
          <a:p>
            <a:pPr marL="0" indent="0">
              <a:buNone/>
            </a:pPr>
            <a:r>
              <a:rPr lang="en-US" sz="1100" dirty="0" smtClean="0"/>
              <a:t>As ALE is high AD</a:t>
            </a:r>
            <a:r>
              <a:rPr lang="en-US" sz="1100" baseline="-25000" dirty="0" smtClean="0"/>
              <a:t>7</a:t>
            </a:r>
            <a:r>
              <a:rPr lang="en-US" sz="1100" dirty="0" smtClean="0"/>
              <a:t>-AD</a:t>
            </a:r>
            <a:r>
              <a:rPr lang="en-US" sz="1100" baseline="-25000" dirty="0" smtClean="0"/>
              <a:t>0</a:t>
            </a:r>
            <a:r>
              <a:rPr lang="en-US" sz="1100" dirty="0" smtClean="0"/>
              <a:t> contains the lower byte of the address</a:t>
            </a:r>
          </a:p>
          <a:p>
            <a:pPr marL="0" indent="0">
              <a:buNone/>
            </a:pPr>
            <a:r>
              <a:rPr lang="en-US" sz="1100" dirty="0" smtClean="0"/>
              <a:t>Since it is an </a:t>
            </a:r>
            <a:r>
              <a:rPr lang="en-US" sz="1100" dirty="0" err="1" smtClean="0"/>
              <a:t>opcode</a:t>
            </a:r>
            <a:r>
              <a:rPr lang="en-US" sz="1100" dirty="0" smtClean="0"/>
              <a:t> fetch cycle S1 and S0 go high</a:t>
            </a:r>
          </a:p>
          <a:p>
            <a:pPr marL="0" indent="0">
              <a:buNone/>
            </a:pPr>
            <a:r>
              <a:rPr lang="en-US" sz="1100" dirty="0" smtClean="0"/>
              <a:t>Since it a memory operation IO/M goes low</a:t>
            </a:r>
          </a:p>
          <a:p>
            <a:pPr marL="0" indent="0">
              <a:buNone/>
            </a:pPr>
            <a:endParaRPr lang="en-US" sz="1100" dirty="0"/>
          </a:p>
          <a:p>
            <a:pPr marL="0" indent="0">
              <a:buNone/>
            </a:pPr>
            <a:r>
              <a:rPr lang="en-US" sz="1100" dirty="0" smtClean="0">
                <a:solidFill>
                  <a:srgbClr val="FF0000"/>
                </a:solidFill>
              </a:rPr>
              <a:t>During T2</a:t>
            </a:r>
          </a:p>
          <a:p>
            <a:pPr marL="0" indent="0">
              <a:buNone/>
            </a:pPr>
            <a:r>
              <a:rPr lang="en-US" sz="1100" dirty="0" smtClean="0"/>
              <a:t>As ALE goes low address is removed from AD7-AD0</a:t>
            </a:r>
          </a:p>
          <a:p>
            <a:pPr marL="0" indent="0">
              <a:buNone/>
            </a:pPr>
            <a:r>
              <a:rPr lang="en-US" sz="1100" dirty="0" smtClean="0"/>
              <a:t>AS RD goes low, data appears on AD7-AD0</a:t>
            </a:r>
          </a:p>
          <a:p>
            <a:pPr marL="0" indent="0">
              <a:buNone/>
            </a:pPr>
            <a:endParaRPr lang="en-US" sz="1100" dirty="0"/>
          </a:p>
          <a:p>
            <a:pPr marL="0" indent="0">
              <a:buNone/>
            </a:pPr>
            <a:r>
              <a:rPr lang="en-US" sz="1100" dirty="0" smtClean="0">
                <a:solidFill>
                  <a:srgbClr val="FF0000"/>
                </a:solidFill>
              </a:rPr>
              <a:t>During T3</a:t>
            </a:r>
          </a:p>
          <a:p>
            <a:pPr marL="0" indent="0">
              <a:buNone/>
            </a:pPr>
            <a:r>
              <a:rPr lang="en-US" sz="1100" dirty="0" smtClean="0"/>
              <a:t>Data remains on AD7-AD0 till RD is low</a:t>
            </a:r>
          </a:p>
          <a:p>
            <a:pPr marL="0" indent="0">
              <a:buNone/>
            </a:pPr>
            <a:endParaRPr lang="en-US" sz="1100" dirty="0" smtClean="0"/>
          </a:p>
          <a:p>
            <a:pPr marL="0" indent="0">
              <a:buNone/>
            </a:pPr>
            <a:r>
              <a:rPr lang="en-US" sz="1100" dirty="0" smtClean="0">
                <a:solidFill>
                  <a:srgbClr val="FF0000"/>
                </a:solidFill>
              </a:rPr>
              <a:t>During T4</a:t>
            </a:r>
          </a:p>
          <a:p>
            <a:pPr marL="0" indent="0">
              <a:buNone/>
            </a:pPr>
            <a:r>
              <a:rPr lang="en-US" sz="1100" dirty="0" smtClean="0"/>
              <a:t>T4 stat is used by the microprocessor to decode the </a:t>
            </a:r>
            <a:r>
              <a:rPr lang="en-US" sz="1100" dirty="0" err="1" smtClean="0"/>
              <a:t>opcode</a:t>
            </a:r>
            <a:endParaRPr lang="en-US" sz="1100" dirty="0"/>
          </a:p>
        </p:txBody>
      </p:sp>
      <p:pic>
        <p:nvPicPr>
          <p:cNvPr id="2050" name="Picture 2" descr="https://1.bp.blogspot.com/-_WGvWEzFvCc/XSRoYpuy5jI/AAAAAAAABt4/XfhhhlxV4vQiojbfkMOHPpu6FXQCrcKJACLcBGAs/s1600/Timing%2Bdiagram%2Bof%2BOpcode%2BFetch%2Bmachine%2Bcyc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9529" y="2057400"/>
            <a:ext cx="3995681" cy="279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339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Read</a:t>
            </a:r>
            <a:endParaRPr lang="en-US" dirty="0"/>
          </a:p>
        </p:txBody>
      </p:sp>
      <p:sp>
        <p:nvSpPr>
          <p:cNvPr id="3" name="Content Placeholder 2"/>
          <p:cNvSpPr>
            <a:spLocks noGrp="1"/>
          </p:cNvSpPr>
          <p:nvPr>
            <p:ph sz="half" idx="1"/>
          </p:nvPr>
        </p:nvSpPr>
        <p:spPr/>
        <p:txBody>
          <a:bodyPr>
            <a:normAutofit fontScale="55000" lnSpcReduction="20000"/>
          </a:bodyPr>
          <a:lstStyle/>
          <a:p>
            <a:pPr marL="0" indent="0">
              <a:buNone/>
            </a:pPr>
            <a:r>
              <a:rPr lang="en-US" sz="2800" dirty="0">
                <a:solidFill>
                  <a:srgbClr val="FF0000"/>
                </a:solidFill>
              </a:rPr>
              <a:t>During T1</a:t>
            </a:r>
          </a:p>
          <a:p>
            <a:pPr marL="0" indent="0">
              <a:buNone/>
            </a:pPr>
            <a:r>
              <a:rPr lang="en-US" sz="2800" dirty="0"/>
              <a:t>A</a:t>
            </a:r>
            <a:r>
              <a:rPr lang="en-US" sz="2800" baseline="-25000" dirty="0"/>
              <a:t>15</a:t>
            </a:r>
            <a:r>
              <a:rPr lang="en-US" sz="2800" dirty="0"/>
              <a:t>-A</a:t>
            </a:r>
            <a:r>
              <a:rPr lang="en-US" sz="2800" baseline="-25000" dirty="0"/>
              <a:t>8</a:t>
            </a:r>
            <a:r>
              <a:rPr lang="en-US" sz="2800" dirty="0"/>
              <a:t> contains the higher byte of the address</a:t>
            </a:r>
          </a:p>
          <a:p>
            <a:pPr marL="0" indent="0">
              <a:buNone/>
            </a:pPr>
            <a:r>
              <a:rPr lang="en-US" sz="2800" dirty="0"/>
              <a:t>As ALE is high AD</a:t>
            </a:r>
            <a:r>
              <a:rPr lang="en-US" sz="2800" baseline="-25000" dirty="0"/>
              <a:t>7</a:t>
            </a:r>
            <a:r>
              <a:rPr lang="en-US" sz="2800" dirty="0"/>
              <a:t>-AD</a:t>
            </a:r>
            <a:r>
              <a:rPr lang="en-US" sz="2800" baseline="-25000" dirty="0"/>
              <a:t>0</a:t>
            </a:r>
            <a:r>
              <a:rPr lang="en-US" sz="2800" dirty="0"/>
              <a:t> contains the lower byte of the address</a:t>
            </a:r>
          </a:p>
          <a:p>
            <a:pPr marL="0" indent="0">
              <a:buNone/>
            </a:pPr>
            <a:r>
              <a:rPr lang="en-US" sz="2800" dirty="0"/>
              <a:t>Since it is </a:t>
            </a:r>
            <a:r>
              <a:rPr lang="en-US" sz="2800" dirty="0" smtClean="0"/>
              <a:t>a memory read </a:t>
            </a:r>
            <a:r>
              <a:rPr lang="en-US" sz="2800" dirty="0"/>
              <a:t>cycle S1 </a:t>
            </a:r>
            <a:r>
              <a:rPr lang="en-US" sz="2800" dirty="0" smtClean="0"/>
              <a:t>goes high and </a:t>
            </a:r>
            <a:r>
              <a:rPr lang="en-US" sz="2800" dirty="0"/>
              <a:t>S0 go </a:t>
            </a:r>
            <a:r>
              <a:rPr lang="en-US" sz="2800" dirty="0" smtClean="0"/>
              <a:t>low</a:t>
            </a:r>
            <a:endParaRPr lang="en-US" sz="2800" dirty="0"/>
          </a:p>
          <a:p>
            <a:pPr marL="0" indent="0">
              <a:buNone/>
            </a:pPr>
            <a:r>
              <a:rPr lang="en-US" sz="2800" dirty="0"/>
              <a:t>Since it a memory operation IO/M goes low</a:t>
            </a:r>
          </a:p>
          <a:p>
            <a:pPr marL="0" indent="0">
              <a:buNone/>
            </a:pPr>
            <a:endParaRPr lang="en-US" sz="2800" dirty="0"/>
          </a:p>
          <a:p>
            <a:pPr marL="0" indent="0">
              <a:buNone/>
            </a:pPr>
            <a:r>
              <a:rPr lang="en-US" sz="2800" dirty="0">
                <a:solidFill>
                  <a:srgbClr val="FF0000"/>
                </a:solidFill>
              </a:rPr>
              <a:t>During T2</a:t>
            </a:r>
          </a:p>
          <a:p>
            <a:pPr marL="0" indent="0">
              <a:buNone/>
            </a:pPr>
            <a:r>
              <a:rPr lang="en-US" sz="2800" dirty="0"/>
              <a:t>As ALE goes low address is removed from AD7-AD0</a:t>
            </a:r>
          </a:p>
          <a:p>
            <a:pPr marL="0" indent="0">
              <a:buNone/>
            </a:pPr>
            <a:r>
              <a:rPr lang="en-US" sz="2800" dirty="0"/>
              <a:t>AS RD goes low, data appears on AD7-AD0</a:t>
            </a:r>
          </a:p>
          <a:p>
            <a:pPr marL="0" indent="0">
              <a:buNone/>
            </a:pPr>
            <a:endParaRPr lang="en-US" sz="2800" dirty="0"/>
          </a:p>
          <a:p>
            <a:pPr marL="0" indent="0">
              <a:buNone/>
            </a:pPr>
            <a:r>
              <a:rPr lang="en-US" sz="2800" dirty="0">
                <a:solidFill>
                  <a:srgbClr val="FF0000"/>
                </a:solidFill>
              </a:rPr>
              <a:t>During T3</a:t>
            </a:r>
          </a:p>
          <a:p>
            <a:pPr marL="0" indent="0">
              <a:buNone/>
            </a:pPr>
            <a:r>
              <a:rPr lang="en-US" sz="2800" dirty="0"/>
              <a:t>Data remains on AD7-AD0 till RD is low</a:t>
            </a:r>
          </a:p>
          <a:p>
            <a:endParaRPr lang="en-US" dirty="0"/>
          </a:p>
        </p:txBody>
      </p:sp>
      <p:pic>
        <p:nvPicPr>
          <p:cNvPr id="2050" name="Picture 2" descr="Education for ALL: Timing Diagram for Memory Read Machine Cyc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676400"/>
            <a:ext cx="4029075" cy="4352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843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write</a:t>
            </a:r>
            <a:endParaRPr lang="en-US" dirty="0"/>
          </a:p>
        </p:txBody>
      </p:sp>
      <p:sp>
        <p:nvSpPr>
          <p:cNvPr id="3" name="Content Placeholder 2"/>
          <p:cNvSpPr>
            <a:spLocks noGrp="1"/>
          </p:cNvSpPr>
          <p:nvPr>
            <p:ph sz="half" idx="1"/>
          </p:nvPr>
        </p:nvSpPr>
        <p:spPr/>
        <p:txBody>
          <a:bodyPr>
            <a:normAutofit fontScale="70000" lnSpcReduction="20000"/>
          </a:bodyPr>
          <a:lstStyle/>
          <a:p>
            <a:pPr marL="0" indent="0">
              <a:buNone/>
            </a:pPr>
            <a:r>
              <a:rPr lang="en-US" sz="2400" dirty="0">
                <a:solidFill>
                  <a:srgbClr val="FF0000"/>
                </a:solidFill>
              </a:rPr>
              <a:t>During T1</a:t>
            </a:r>
          </a:p>
          <a:p>
            <a:pPr marL="0" indent="0">
              <a:buNone/>
            </a:pPr>
            <a:r>
              <a:rPr lang="en-US" sz="2400" dirty="0"/>
              <a:t>A</a:t>
            </a:r>
            <a:r>
              <a:rPr lang="en-US" sz="2400" baseline="-25000" dirty="0"/>
              <a:t>15</a:t>
            </a:r>
            <a:r>
              <a:rPr lang="en-US" sz="2400" dirty="0"/>
              <a:t>-A</a:t>
            </a:r>
            <a:r>
              <a:rPr lang="en-US" sz="2400" baseline="-25000" dirty="0"/>
              <a:t>8</a:t>
            </a:r>
            <a:r>
              <a:rPr lang="en-US" sz="2400" dirty="0"/>
              <a:t> contains the higher byte of the address</a:t>
            </a:r>
          </a:p>
          <a:p>
            <a:pPr marL="0" indent="0">
              <a:buNone/>
            </a:pPr>
            <a:r>
              <a:rPr lang="en-US" sz="2400" dirty="0"/>
              <a:t>As ALE is high AD</a:t>
            </a:r>
            <a:r>
              <a:rPr lang="en-US" sz="2400" baseline="-25000" dirty="0"/>
              <a:t>7</a:t>
            </a:r>
            <a:r>
              <a:rPr lang="en-US" sz="2400" dirty="0"/>
              <a:t>-AD</a:t>
            </a:r>
            <a:r>
              <a:rPr lang="en-US" sz="2400" baseline="-25000" dirty="0"/>
              <a:t>0</a:t>
            </a:r>
            <a:r>
              <a:rPr lang="en-US" sz="2400" dirty="0"/>
              <a:t> contains the lower byte of the address</a:t>
            </a:r>
          </a:p>
          <a:p>
            <a:pPr marL="0" indent="0">
              <a:buNone/>
            </a:pPr>
            <a:r>
              <a:rPr lang="en-US" sz="2400" dirty="0"/>
              <a:t>Since it is a </a:t>
            </a:r>
            <a:r>
              <a:rPr lang="en-US" sz="2400"/>
              <a:t>memory </a:t>
            </a:r>
            <a:r>
              <a:rPr lang="en-US" sz="2400" smtClean="0"/>
              <a:t>write </a:t>
            </a:r>
            <a:r>
              <a:rPr lang="en-US" sz="2400" dirty="0"/>
              <a:t>cycle </a:t>
            </a:r>
            <a:r>
              <a:rPr lang="en-US" sz="2400" dirty="0" smtClean="0"/>
              <a:t>S0 </a:t>
            </a:r>
            <a:r>
              <a:rPr lang="en-US" sz="2400" dirty="0"/>
              <a:t>goes high </a:t>
            </a:r>
          </a:p>
          <a:p>
            <a:pPr marL="0" indent="0">
              <a:buNone/>
            </a:pPr>
            <a:r>
              <a:rPr lang="en-US" sz="2400" dirty="0"/>
              <a:t>Since it a memory operation IO/M goes low</a:t>
            </a:r>
          </a:p>
          <a:p>
            <a:pPr marL="0" indent="0">
              <a:buNone/>
            </a:pPr>
            <a:endParaRPr lang="en-US" sz="2400" dirty="0"/>
          </a:p>
          <a:p>
            <a:pPr marL="0" indent="0">
              <a:buNone/>
            </a:pPr>
            <a:r>
              <a:rPr lang="en-US" sz="2400" dirty="0">
                <a:solidFill>
                  <a:srgbClr val="FF0000"/>
                </a:solidFill>
              </a:rPr>
              <a:t>During T2</a:t>
            </a:r>
          </a:p>
          <a:p>
            <a:pPr marL="0" indent="0">
              <a:buNone/>
            </a:pPr>
            <a:r>
              <a:rPr lang="en-US" sz="2400" dirty="0"/>
              <a:t>As ALE goes low address is removed from AD7-AD0</a:t>
            </a:r>
          </a:p>
          <a:p>
            <a:pPr marL="0" indent="0">
              <a:buNone/>
            </a:pPr>
            <a:r>
              <a:rPr lang="en-US" sz="2400" dirty="0"/>
              <a:t>AS RD goes low, data appears on AD7-AD0</a:t>
            </a:r>
          </a:p>
          <a:p>
            <a:pPr marL="0" indent="0">
              <a:buNone/>
            </a:pPr>
            <a:endParaRPr lang="en-US" sz="2400" dirty="0"/>
          </a:p>
          <a:p>
            <a:pPr marL="0" indent="0">
              <a:buNone/>
            </a:pPr>
            <a:r>
              <a:rPr lang="en-US" sz="2400" dirty="0">
                <a:solidFill>
                  <a:srgbClr val="FF0000"/>
                </a:solidFill>
              </a:rPr>
              <a:t>During T3</a:t>
            </a:r>
          </a:p>
          <a:p>
            <a:pPr marL="0" indent="0">
              <a:buNone/>
            </a:pPr>
            <a:r>
              <a:rPr lang="en-US" sz="2400" dirty="0"/>
              <a:t>Data remains on AD7-AD0 till </a:t>
            </a:r>
            <a:r>
              <a:rPr lang="en-US" sz="2400" dirty="0" smtClean="0"/>
              <a:t>WR </a:t>
            </a:r>
            <a:r>
              <a:rPr lang="en-US" sz="2400" dirty="0"/>
              <a:t>is low</a:t>
            </a:r>
          </a:p>
          <a:p>
            <a:endParaRPr lang="en-US" dirty="0"/>
          </a:p>
        </p:txBody>
      </p:sp>
      <p:pic>
        <p:nvPicPr>
          <p:cNvPr id="3074" name="Picture 2" descr="Education for ALL: Timing Diagram for Memory Write Machine Cyc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8068" y="2286001"/>
            <a:ext cx="432961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92341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291</TotalTime>
  <Words>956</Words>
  <Application>Microsoft Office PowerPoint</Application>
  <PresentationFormat>On-screen Show (4:3)</PresentationFormat>
  <Paragraphs>146</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Waveform</vt:lpstr>
      <vt:lpstr>Flow</vt:lpstr>
      <vt:lpstr>8085-unit 1</vt:lpstr>
      <vt:lpstr>Processor cycles</vt:lpstr>
      <vt:lpstr>PowerPoint Presentation</vt:lpstr>
      <vt:lpstr>Machine cycles of 8085</vt:lpstr>
      <vt:lpstr>PowerPoint Presentation</vt:lpstr>
      <vt:lpstr>PowerPoint Presentation</vt:lpstr>
      <vt:lpstr>PowerPoint Presentation</vt:lpstr>
      <vt:lpstr>Memory Read</vt:lpstr>
      <vt:lpstr>Memory write</vt:lpstr>
      <vt:lpstr>INTERRUPT</vt:lpstr>
      <vt:lpstr>Classification of Interrupts</vt:lpstr>
      <vt:lpstr>Vectored and non-vectored </vt:lpstr>
      <vt:lpstr>Maskable and Non-maskable</vt:lpstr>
      <vt:lpstr>Priorities of the Interrupt</vt:lpstr>
      <vt:lpstr>Addressing modes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8085-unit 1</dc:title>
  <dc:creator>Thilak</dc:creator>
  <cp:lastModifiedBy>Thilak</cp:lastModifiedBy>
  <cp:revision>14</cp:revision>
  <dcterms:created xsi:type="dcterms:W3CDTF">2020-10-07T04:08:31Z</dcterms:created>
  <dcterms:modified xsi:type="dcterms:W3CDTF">2020-10-19T06:31:24Z</dcterms:modified>
</cp:coreProperties>
</file>